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matic SC" panose="00000500000000000000" pitchFamily="2" charset="-79"/>
      <p:regular r:id="rId41"/>
      <p:bold r:id="rId42"/>
    </p:embeddedFont>
    <p:embeddedFont>
      <p:font typeface="Consolas" panose="020B0609020204030204" pitchFamily="49" charset="0"/>
      <p:regular r:id="rId43"/>
      <p:bold r:id="rId44"/>
      <p:italic r:id="rId45"/>
      <p:boldItalic r:id="rId46"/>
    </p:embeddedFont>
    <p:embeddedFont>
      <p:font typeface="Didact Gothic" panose="00000500000000000000" pitchFamily="2" charset="0"/>
      <p:regular r:id="rId47"/>
    </p:embeddedFont>
    <p:embeddedFont>
      <p:font typeface="Impact" panose="020B0806030902050204" pitchFamily="34" charset="0"/>
      <p:regular r:id="rId48"/>
    </p:embeddedFont>
    <p:embeddedFont>
      <p:font typeface="Proxima Nova Semibold" panose="020B0604020202020204" charset="0"/>
      <p:regular r:id="rId49"/>
      <p:bold r:id="rId50"/>
      <p:boldItalic r:id="rId51"/>
    </p:embeddedFont>
    <p:embeddedFont>
      <p:font typeface="Roboto Black" panose="02000000000000000000" pitchFamily="2" charset="0"/>
      <p:bold r:id="rId52"/>
      <p:boldItalic r:id="rId53"/>
    </p:embeddedFont>
    <p:embeddedFont>
      <p:font typeface="Roboto Light" panose="02000000000000000000" pitchFamily="2" charset="0"/>
      <p:regular r:id="rId54"/>
      <p:bold r:id="rId55"/>
      <p:italic r:id="rId56"/>
      <p:boldItalic r:id="rId57"/>
    </p:embeddedFont>
    <p:embeddedFont>
      <p:font typeface="Roboto Medium" panose="02000000000000000000" pitchFamily="2" charset="0"/>
      <p:regular r:id="rId58"/>
      <p:bold r:id="rId59"/>
      <p:italic r:id="rId60"/>
      <p:boldItalic r:id="rId61"/>
    </p:embeddedFont>
    <p:embeddedFont>
      <p:font typeface="Roboto Mono Thin" panose="00000009000000000000" pitchFamily="49" charset="0"/>
      <p:regular r:id="rId62"/>
      <p:bold r:id="rId63"/>
      <p:italic r:id="rId64"/>
      <p:boldItalic r:id="rId65"/>
    </p:embeddedFont>
    <p:embeddedFont>
      <p:font typeface="Roboto Thin"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1911"/>
    <a:srgbClr val="092E20"/>
    <a:srgbClr val="062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B12FCB-69F3-42FD-8315-16DE02BD9E91}">
  <a:tblStyle styleId="{A0B12FCB-69F3-42FD-8315-16DE02BD9E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19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font" Target="fonts/font1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092E20"/>
            </a:gs>
            <a:gs pos="100000">
              <a:srgbClr val="05191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WEB FRAME</a:t>
            </a:r>
            <a:endParaRPr dirty="0">
              <a:solidFill>
                <a:schemeClr val="accent1"/>
              </a:solidFill>
            </a:endParaRPr>
          </a:p>
          <a:p>
            <a:pPr marL="0" lvl="0" indent="0" algn="r" rtl="0">
              <a:spcBef>
                <a:spcPts val="0"/>
              </a:spcBef>
              <a:spcAft>
                <a:spcPts val="0"/>
              </a:spcAft>
              <a:buNone/>
            </a:pPr>
            <a:r>
              <a:rPr lang="es" dirty="0">
                <a:solidFill>
                  <a:schemeClr val="accent1"/>
                </a:solidFill>
              </a:rPr>
              <a:t>LEARNER LAB</a:t>
            </a:r>
            <a:endParaRPr dirty="0">
              <a:solidFill>
                <a:schemeClr val="accent1"/>
              </a:solidFill>
            </a:endParaRPr>
          </a:p>
        </p:txBody>
      </p:sp>
      <p:sp>
        <p:nvSpPr>
          <p:cNvPr id="110" name="Google Shape;110;p2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It’s totally useable and open source</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green and white sign with white text&#10;&#10;Description automatically generated">
            <a:extLst>
              <a:ext uri="{FF2B5EF4-FFF2-40B4-BE49-F238E27FC236}">
                <a16:creationId xmlns:a16="http://schemas.microsoft.com/office/drawing/2014/main" id="{9F142FDE-DB58-78CE-CBB2-E2F12625432B}"/>
              </a:ext>
            </a:extLst>
          </p:cNvPr>
          <p:cNvPicPr>
            <a:picLocks noChangeAspect="1"/>
          </p:cNvPicPr>
          <p:nvPr/>
        </p:nvPicPr>
        <p:blipFill>
          <a:blip r:embed="rId3"/>
          <a:stretch>
            <a:fillRect/>
          </a:stretch>
        </p:blipFill>
        <p:spPr>
          <a:xfrm>
            <a:off x="4864504" y="1491281"/>
            <a:ext cx="3875341" cy="1763280"/>
          </a:xfrm>
          <a:prstGeom prst="roundRect">
            <a:avLst/>
          </a:prstGeom>
          <a:scene3d>
            <a:camera prst="orthographicFront"/>
            <a:lightRig rig="threePt" dir="t"/>
          </a:scene3d>
          <a:sp3d>
            <a:bevelT prst="angle"/>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0" y="1547813"/>
            <a:ext cx="1176338" cy="6064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0" y="3079750"/>
            <a:ext cx="1176338" cy="6064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0" y="3590925"/>
            <a:ext cx="2076450" cy="1968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7967663" y="1547813"/>
            <a:ext cx="1176337" cy="606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7069138" y="2058988"/>
            <a:ext cx="2074862"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7967663" y="3079750"/>
            <a:ext cx="1176337" cy="606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7069138" y="3590925"/>
            <a:ext cx="2074862"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5" name="Google Shape;625;p32"/>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22" name="Google Shape;622;p32"/>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7"/>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sp>
        <p:nvSpPr>
          <p:cNvPr id="652" name="Google Shape;652;p33"/>
          <p:cNvSpPr txBox="1">
            <a:spLocks noGrp="1"/>
          </p:cNvSpPr>
          <p:nvPr>
            <p:ph type="ctrTitle" idx="4294967295"/>
          </p:nvPr>
        </p:nvSpPr>
        <p:spPr>
          <a:xfrm>
            <a:off x="0" y="644525"/>
            <a:ext cx="8521700" cy="606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90" name="Google Shape;690;p34"/>
          <p:cNvSpPr txBox="1">
            <a:spLocks noGrp="1"/>
          </p:cNvSpPr>
          <p:nvPr>
            <p:ph type="ctrTitle" idx="4294967295"/>
          </p:nvPr>
        </p:nvSpPr>
        <p:spPr>
          <a:xfrm>
            <a:off x="8080375" y="1743075"/>
            <a:ext cx="1063625"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0" y="2574925"/>
            <a:ext cx="1063625" cy="1968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8080375" y="3735388"/>
            <a:ext cx="1063625" cy="195262"/>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0" y="3930650"/>
            <a:ext cx="1063625" cy="1968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9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989" name="Google Shape;989;p36"/>
          <p:cNvSpPr txBox="1">
            <a:spLocks noGrp="1"/>
          </p:cNvSpPr>
          <p:nvPr>
            <p:ph type="subTitle" idx="4294967295"/>
          </p:nvPr>
        </p:nvSpPr>
        <p:spPr>
          <a:xfrm>
            <a:off x="7689850" y="1728788"/>
            <a:ext cx="1454150" cy="13144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7889875" y="1508125"/>
            <a:ext cx="1254125" cy="225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0" y="3362325"/>
            <a:ext cx="1454150" cy="744538"/>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0" y="3132138"/>
            <a:ext cx="1173163" cy="19526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7889875" y="3638550"/>
            <a:ext cx="1254125" cy="74453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7069138" y="3408363"/>
            <a:ext cx="2074862"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38" name="Google Shape;1038;p37"/>
          <p:cNvSpPr txBox="1">
            <a:spLocks noGrp="1"/>
          </p:cNvSpPr>
          <p:nvPr>
            <p:ph type="subTitle" idx="4294967295"/>
          </p:nvPr>
        </p:nvSpPr>
        <p:spPr>
          <a:xfrm>
            <a:off x="0" y="4194175"/>
            <a:ext cx="982663" cy="4095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0" y="1550988"/>
            <a:ext cx="696913"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0" y="4046538"/>
            <a:ext cx="696913"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8447088" y="1550988"/>
            <a:ext cx="696912"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8447088" y="4046538"/>
            <a:ext cx="696912"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7773988" y="1689100"/>
            <a:ext cx="1370012" cy="4095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7924800" y="4194175"/>
            <a:ext cx="1219200" cy="4095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0" y="1689100"/>
            <a:ext cx="1858963" cy="4095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0" y="2827338"/>
            <a:ext cx="885825" cy="1968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8258175" y="2827338"/>
            <a:ext cx="885825"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97" name="Google Shape;1097;p38"/>
          <p:cNvSpPr txBox="1">
            <a:spLocks noGrp="1"/>
          </p:cNvSpPr>
          <p:nvPr>
            <p:ph type="ctrTitle" idx="4294967295"/>
          </p:nvPr>
        </p:nvSpPr>
        <p:spPr>
          <a:xfrm rot="-5400000">
            <a:off x="0" y="2559050"/>
            <a:ext cx="2076450"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7067550" y="3797300"/>
            <a:ext cx="2076450"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7067550" y="2822575"/>
            <a:ext cx="2076450" cy="196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0" y="3562350"/>
            <a:ext cx="1393825" cy="50323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0" y="1641475"/>
            <a:ext cx="1393825" cy="50323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7750175" y="3562350"/>
            <a:ext cx="1393825" cy="50323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sp>
        <p:nvSpPr>
          <p:cNvPr id="1115" name="Google Shape;1115;p39"/>
          <p:cNvSpPr txBox="1">
            <a:spLocks noGrp="1"/>
          </p:cNvSpPr>
          <p:nvPr>
            <p:ph type="subTitle" idx="4294967295"/>
          </p:nvPr>
        </p:nvSpPr>
        <p:spPr>
          <a:xfrm>
            <a:off x="6808788" y="1905000"/>
            <a:ext cx="2335212" cy="5000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6808788" y="2971800"/>
            <a:ext cx="2335212" cy="5000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6808788" y="4038600"/>
            <a:ext cx="2335212" cy="5000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7067550" y="1708150"/>
            <a:ext cx="2076450"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7067550" y="2774950"/>
            <a:ext cx="2076450"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7067550" y="3841750"/>
            <a:ext cx="2076450" cy="19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2" name="Google Shape;1282;p4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
        <p:nvSpPr>
          <p:cNvPr id="1281" name="Google Shape;1281;p4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
        <p:nvSpPr>
          <p:cNvPr id="1287" name="Google Shape;1287;p4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2097088" y="1300163"/>
            <a:ext cx="7046912" cy="439737"/>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0" y="4124325"/>
            <a:ext cx="7048500" cy="439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0" y="954088"/>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2097088" y="1457325"/>
            <a:ext cx="7046912" cy="441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2097088" y="1919288"/>
            <a:ext cx="7046912" cy="12541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0" y="758825"/>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2097088" y="74930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{A0B12FCB-69F3-42FD-8315-16DE02BD9E91}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{A0B12FCB-69F3-42FD-8315-16DE02BD9E91}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{A0B12FCB-69F3-42FD-8315-16DE02BD9E91}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{A0B12FCB-69F3-42FD-8315-16DE02BD9E91}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sp>
        <p:nvSpPr>
          <p:cNvPr id="270" name="Google Shape;270;p24"/>
          <p:cNvSpPr txBox="1">
            <a:spLocks noGrp="1"/>
          </p:cNvSpPr>
          <p:nvPr>
            <p:ph type="ctrTitle" idx="4294967295"/>
          </p:nvPr>
        </p:nvSpPr>
        <p:spPr>
          <a:xfrm>
            <a:off x="0" y="3192463"/>
            <a:ext cx="2466975" cy="606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1617663" y="1609725"/>
            <a:ext cx="7526337" cy="48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0"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5661025" y="947738"/>
            <a:ext cx="3482975"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0"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5661025" y="944563"/>
            <a:ext cx="3482975" cy="4810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2097088" y="93345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5" name="Rectangle: Rounded Corners 4">
            <a:extLst>
              <a:ext uri="{FF2B5EF4-FFF2-40B4-BE49-F238E27FC236}">
                <a16:creationId xmlns:a16="http://schemas.microsoft.com/office/drawing/2014/main" id="{3188FBC6-98B6-ABE4-39C5-E4EC3F80BF04}"/>
              </a:ext>
            </a:extLst>
          </p:cNvPr>
          <p:cNvSpPr/>
          <p:nvPr/>
        </p:nvSpPr>
        <p:spPr>
          <a:xfrm>
            <a:off x="614363" y="935832"/>
            <a:ext cx="6686550" cy="649128"/>
          </a:xfrm>
          <a:prstGeom prst="roundRect">
            <a:avLst/>
          </a:prstGeom>
          <a:ln w="3175">
            <a:solidFill>
              <a:schemeClr val="tx2">
                <a:lumMod val="25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a:p>
        </p:txBody>
      </p:sp>
      <p:sp>
        <p:nvSpPr>
          <p:cNvPr id="6" name="Rectangle: Top Corners Rounded 5">
            <a:extLst>
              <a:ext uri="{FF2B5EF4-FFF2-40B4-BE49-F238E27FC236}">
                <a16:creationId xmlns:a16="http://schemas.microsoft.com/office/drawing/2014/main" id="{C18C857D-7232-DC27-5319-2338FB4FDCF1}"/>
              </a:ext>
            </a:extLst>
          </p:cNvPr>
          <p:cNvSpPr/>
          <p:nvPr/>
        </p:nvSpPr>
        <p:spPr>
          <a:xfrm>
            <a:off x="614363" y="935832"/>
            <a:ext cx="6686551" cy="214312"/>
          </a:xfrm>
          <a:prstGeom prst="round2SameRect">
            <a:avLst/>
          </a:prstGeom>
          <a:solidFill>
            <a:schemeClr val="bg2">
              <a:lumMod val="50000"/>
            </a:schemeClr>
          </a:solidFill>
          <a:ln w="3175">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900" dirty="0">
                <a:solidFill>
                  <a:schemeClr val="tx2">
                    <a:lumMod val="75000"/>
                  </a:schemeClr>
                </a:solidFill>
              </a:rPr>
              <a:t>Copy code</a:t>
            </a:r>
            <a:endParaRPr lang="en-AU" sz="900" dirty="0">
              <a:solidFill>
                <a:schemeClr val="tx2">
                  <a:lumMod val="75000"/>
                </a:schemeClr>
              </a:solidFill>
            </a:endParaRPr>
          </a:p>
        </p:txBody>
      </p:sp>
      <p:grpSp>
        <p:nvGrpSpPr>
          <p:cNvPr id="12" name="Google Shape;8656;p58">
            <a:extLst>
              <a:ext uri="{FF2B5EF4-FFF2-40B4-BE49-F238E27FC236}">
                <a16:creationId xmlns:a16="http://schemas.microsoft.com/office/drawing/2014/main" id="{1874E166-B491-F9F2-DCD0-BAF9623CF21F}"/>
              </a:ext>
            </a:extLst>
          </p:cNvPr>
          <p:cNvGrpSpPr/>
          <p:nvPr/>
        </p:nvGrpSpPr>
        <p:grpSpPr>
          <a:xfrm>
            <a:off x="6474129" y="979044"/>
            <a:ext cx="134453" cy="127888"/>
            <a:chOff x="-6690625" y="3631325"/>
            <a:chExt cx="307225" cy="292225"/>
          </a:xfrm>
          <a:solidFill>
            <a:schemeClr val="tx2">
              <a:lumMod val="75000"/>
            </a:schemeClr>
          </a:solidFill>
        </p:grpSpPr>
        <p:sp>
          <p:nvSpPr>
            <p:cNvPr id="13" name="Google Shape;8657;p58">
              <a:extLst>
                <a:ext uri="{FF2B5EF4-FFF2-40B4-BE49-F238E27FC236}">
                  <a16:creationId xmlns:a16="http://schemas.microsoft.com/office/drawing/2014/main" id="{EBBE6049-07F0-4260-8EF8-216E1ED37E02}"/>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58;p58">
              <a:extLst>
                <a:ext uri="{FF2B5EF4-FFF2-40B4-BE49-F238E27FC236}">
                  <a16:creationId xmlns:a16="http://schemas.microsoft.com/office/drawing/2014/main" id="{C35FBF86-D24D-52C2-E455-794E77D99AF9}"/>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9;p58">
              <a:extLst>
                <a:ext uri="{FF2B5EF4-FFF2-40B4-BE49-F238E27FC236}">
                  <a16:creationId xmlns:a16="http://schemas.microsoft.com/office/drawing/2014/main" id="{899BEA87-9B53-4D7D-69E2-134879A51940}"/>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0;p58">
              <a:extLst>
                <a:ext uri="{FF2B5EF4-FFF2-40B4-BE49-F238E27FC236}">
                  <a16:creationId xmlns:a16="http://schemas.microsoft.com/office/drawing/2014/main" id="{3EC74494-C727-9898-ECA5-5B8F0E9D1E6F}"/>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1;p58">
              <a:extLst>
                <a:ext uri="{FF2B5EF4-FFF2-40B4-BE49-F238E27FC236}">
                  <a16:creationId xmlns:a16="http://schemas.microsoft.com/office/drawing/2014/main" id="{AB66F408-488A-674E-0C74-97D1461F0F61}"/>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B108090C-9177-656D-6F75-9C6518D09F07}"/>
              </a:ext>
            </a:extLst>
          </p:cNvPr>
          <p:cNvSpPr/>
          <p:nvPr/>
        </p:nvSpPr>
        <p:spPr>
          <a:xfrm>
            <a:off x="559594" y="3181351"/>
            <a:ext cx="6686550" cy="1476374"/>
          </a:xfrm>
          <a:prstGeom prst="roundRect">
            <a:avLst/>
          </a:prstGeom>
          <a:ln w="3175">
            <a:solidFill>
              <a:schemeClr val="tx2">
                <a:lumMod val="25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latin typeface="Consolas" panose="020B0609020204030204" pitchFamily="49" charset="0"/>
              </a:rPr>
              <a:t> Presentation</a:t>
            </a:r>
            <a:endParaRPr lang="en-AU" sz="1000" dirty="0">
              <a:latin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2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75" name="Google Shape;275;p25"/>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92E20"/>
              </a:gs>
              <a:gs pos="100000">
                <a:srgbClr val="051911"/>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sp>
        <p:nvSpPr>
          <p:cNvPr id="403" name="Google Shape;403;p28"/>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
        <p:nvSpPr>
          <p:cNvPr id="449" name="Google Shape;449;p29"/>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3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63" name="Google Shape;563;p30"/>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TotalTime>
  <Words>1171</Words>
  <Application>Microsoft Office PowerPoint</Application>
  <PresentationFormat>On-screen Show (16:9)</PresentationFormat>
  <Paragraphs>225</Paragraphs>
  <Slides>38</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Calibri</vt:lpstr>
      <vt:lpstr>Roboto Black</vt:lpstr>
      <vt:lpstr>Roboto Thin</vt:lpstr>
      <vt:lpstr>Roboto Medium</vt:lpstr>
      <vt:lpstr>Didact Gothic</vt:lpstr>
      <vt:lpstr>Impact</vt:lpstr>
      <vt:lpstr>Consolas</vt:lpstr>
      <vt:lpstr>Roboto Light</vt:lpstr>
      <vt:lpstr>Proxima Nova Semibold</vt:lpstr>
      <vt:lpstr>Roboto Mono Thin</vt:lpstr>
      <vt:lpstr>Amatic SC</vt:lpstr>
      <vt:lpstr>WEB PROPOSAL</vt:lpstr>
      <vt:lpstr>WEB FRAME LEARNER LAB</vt:lpstr>
      <vt:lpstr>TABLE OF CONTENTS</vt:lpstr>
      <vt:lpstr>OUR COMPANY</vt:lpstr>
      <vt:lpstr>SECURE</vt:lpstr>
      <vt:lpstr>ABOUT THE PROJECT</vt:lpstr>
      <vt:lpstr>—SOMEONE FAMOUS</vt:lpstr>
      <vt:lpstr>POOR DESIGN</vt:lpstr>
      <vt:lpstr>BRANDING</vt:lpstr>
      <vt:lpstr>USER EXPERIENCE</vt:lpstr>
      <vt:lpstr>BUDGET</vt:lpstr>
      <vt:lpstr>POSITIONING</vt:lpstr>
      <vt:lpstr>MONTHLY VISITS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Luke Wait</dc:creator>
  <cp:lastModifiedBy>Luke Wait</cp:lastModifiedBy>
  <cp:revision>3</cp:revision>
  <dcterms:modified xsi:type="dcterms:W3CDTF">2024-07-17T08:04:55Z</dcterms:modified>
</cp:coreProperties>
</file>